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eague Spartan Medium"/>
      <p:regular r:id="rId18"/>
      <p:bold r:id="rId19"/>
    </p:embeddedFont>
    <p:embeddedFont>
      <p:font typeface="League Spartan"/>
      <p:regular r:id="rId20"/>
      <p:bold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Open Sans Medium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Medium-italic.fntdata"/><Relationship Id="rId20" Type="http://schemas.openxmlformats.org/officeDocument/2006/relationships/font" Target="fonts/LeagueSpartan-regular.fntdata"/><Relationship Id="rId42" Type="http://schemas.openxmlformats.org/officeDocument/2006/relationships/font" Target="fonts/OpenSans-regular.fntdata"/><Relationship Id="rId41" Type="http://schemas.openxmlformats.org/officeDocument/2006/relationships/font" Target="fonts/OpenSansMedium-boldItalic.fntdata"/><Relationship Id="rId22" Type="http://schemas.openxmlformats.org/officeDocument/2006/relationships/font" Target="fonts/Nunito-regular.fntdata"/><Relationship Id="rId44" Type="http://schemas.openxmlformats.org/officeDocument/2006/relationships/font" Target="fonts/OpenSans-italic.fntdata"/><Relationship Id="rId21" Type="http://schemas.openxmlformats.org/officeDocument/2006/relationships/font" Target="fonts/LeagueSpartan-bold.fntdata"/><Relationship Id="rId43" Type="http://schemas.openxmlformats.org/officeDocument/2006/relationships/font" Target="fonts/OpenSans-bold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LatoLight-bold.fntdata"/><Relationship Id="rId10" Type="http://schemas.openxmlformats.org/officeDocument/2006/relationships/slide" Target="slides/slide4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7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Medium-bold.fntdata"/><Relationship Id="rId16" Type="http://schemas.openxmlformats.org/officeDocument/2006/relationships/slide" Target="slides/slide10.xml"/><Relationship Id="rId38" Type="http://schemas.openxmlformats.org/officeDocument/2006/relationships/font" Target="fonts/OpenSansMedium-regular.fntdata"/><Relationship Id="rId19" Type="http://schemas.openxmlformats.org/officeDocument/2006/relationships/font" Target="fonts/LeagueSpartanMedium-bold.fntdata"/><Relationship Id="rId18" Type="http://schemas.openxmlformats.org/officeDocument/2006/relationships/font" Target="fonts/LeagueSpartan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SLIDES_API51598267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SLIDES_API5159826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developed a comprehensive PowerPoint presentation for Mario's Pizza, detailing market analysis and strategies. It includes an introduction, executive summary, deep dives into customer demographics, a detailed business overview, SWOT and competitive analysis, marketing and sales objectives, a strategic marketing plan, a schedule for implementation, adaptable contingency plans, and a budget breakdown with projected growth. Each slide is designed to provide insightful data and actionable strategies for business enhancement. Just do the thank you page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SLIDES_API78895514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SLIDES_API78895514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SLIDES_API191083208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SLIDES_API191083208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SLIDES_API51598267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SLIDES_API51598267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SLIDES_API51598267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SLIDES_API51598267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SLIDES_API51598267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SLIDES_API51598267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SLIDES_API51598267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SLIDES_API51598267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SLIDES_API78895514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SLIDES_API78895514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SLIDES_API51598267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SLIDES_API51598267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SLIDES_API515982678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SLIDES_API515982678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SLIDES_API7889551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SLIDES_API7889551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7" name="Google Shape;2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14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15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15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7" name="Google Shape;297;p15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6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16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8" name="Google Shape;308;p16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1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18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8" name="Google Shape;318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319" name="Google Shape;319;p18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0" name="Google Shape;320;p18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4" name="Google Shape;324;p19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19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6" name="Google Shape;336;p19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19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19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19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_1_3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2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0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22"/>
          <p:cNvSpPr txBox="1"/>
          <p:nvPr>
            <p:ph idx="1" type="body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55" name="Google Shape;35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1" name="Google Shape;361;p2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>
            <p:ph idx="1" type="subTitle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25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5" name="Google Shape;375;p2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376" name="Google Shape;376;p2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7" name="Google Shape;377;p2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2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2" name="Google Shape;382;p26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3" name="Google Shape;383;p26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4" name="Google Shape;384;p26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5" name="Google Shape;385;p26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6" name="Google Shape;386;p26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387" name="Google Shape;387;p2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2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3" name="Google Shape;393;p27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4" name="Google Shape;394;p2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5" name="Google Shape;395;p27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6" name="Google Shape;396;p27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7" name="Google Shape;397;p27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8" name="Google Shape;398;p27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399" name="Google Shape;39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2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4" name="Google Shape;404;p2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5" name="Google Shape;405;p2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6" name="Google Shape;406;p2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7" name="Google Shape;407;p28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408" name="Google Shape;40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29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29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14" name="Google Shape;414;p29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17" name="Google Shape;4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0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1" name="Google Shape;42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5" name="Google Shape;425;p32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26" name="Google Shape;426;p32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7" name="Google Shape;427;p32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32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1" name="Google Shape;431;p32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3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3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33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44" name="Google Shape;444;p33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3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3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0" name="Google Shape;450;p34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p34"/>
          <p:cNvSpPr/>
          <p:nvPr/>
        </p:nvSpPr>
        <p:spPr>
          <a:xfrm>
            <a:off x="2902137" y="2119803"/>
            <a:ext cx="1623325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2" name="Google Shape;452;p34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5" name="Google Shape;455;p34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6" name="Google Shape;456;p34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62" name="Google Shape;462;p34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34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68" name="Google Shape;468;p3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69" name="Google Shape;469;p35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0" name="Google Shape;470;p35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71" name="Google Shape;471;p35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2" name="Google Shape;472;p35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73" name="Google Shape;473;p35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4" name="Google Shape;474;p35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75" name="Google Shape;475;p35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8" name="Google Shape;478;p36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9" name="Google Shape;479;p36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0" name="Google Shape;480;p3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82" name="Google Shape;482;p36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483" name="Google Shape;483;p36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3102288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88" name="Google Shape;488;p36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89" name="Google Shape;489;p36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90" name="Google Shape;490;p36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91" name="Google Shape;491;p36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92" name="Google Shape;492;p36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493" name="Google Shape;493;p36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0" name="Google Shape;3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"/>
          <p:cNvSpPr txBox="1"/>
          <p:nvPr/>
        </p:nvSpPr>
        <p:spPr>
          <a:xfrm>
            <a:off x="1596150" y="2791000"/>
            <a:ext cx="595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Exploring Innovative Strategies for a Classic Hoboken Pizzeria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00" y="3206500"/>
            <a:ext cx="1697100" cy="17889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0" name="Google Shape;500;p37"/>
          <p:cNvSpPr txBox="1"/>
          <p:nvPr>
            <p:ph type="title"/>
          </p:nvPr>
        </p:nvSpPr>
        <p:spPr>
          <a:xfrm>
            <a:off x="845100" y="649275"/>
            <a:ext cx="74538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Mario's Pizza: 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Comprehensive ‘Marketing Analysis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625" y="176953"/>
            <a:ext cx="1788900" cy="17889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6600000" dist="19050">
              <a:srgbClr val="000000">
                <a:alpha val="50000"/>
              </a:srgbClr>
            </a:outerShdw>
          </a:effectLst>
        </p:spPr>
      </p:pic>
      <p:sp>
        <p:nvSpPr>
          <p:cNvPr id="502" name="Google Shape;502;p37"/>
          <p:cNvSpPr txBox="1"/>
          <p:nvPr/>
        </p:nvSpPr>
        <p:spPr>
          <a:xfrm>
            <a:off x="2580200" y="3718500"/>
            <a:ext cx="485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❖"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SUSHIL RAJEEVA BHANDARY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❖"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SABITHA RACHEL NAZARETH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❖"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NAVEEN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❖"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DRITHI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Budget and Projected Growth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 txBox="1"/>
          <p:nvPr>
            <p:ph idx="1" type="subTitle"/>
          </p:nvPr>
        </p:nvSpPr>
        <p:spPr>
          <a:xfrm>
            <a:off x="51625" y="1201050"/>
            <a:ext cx="32283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Marketing Budget Breakdown: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★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Social Media Marketing: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$500-$1000/month for content creation and paid ads.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Loyalty Programs: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Around $100/month for a digital loyalty app.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Community Engagement: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Approximately $200/month for local sponsorships events.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 txBox="1"/>
          <p:nvPr>
            <p:ph idx="3" type="subTitle"/>
          </p:nvPr>
        </p:nvSpPr>
        <p:spPr>
          <a:xfrm>
            <a:off x="51625" y="3365625"/>
            <a:ext cx="35319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Projected Growth: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Font typeface="Open Sans"/>
              <a:buChar char="★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Revenue Increase from Pricing Strategy: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Estimate additional revenue from slight price increases, while maintaining customer count.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★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Sales Growth from Marketing Efforts: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Projected increase in sales due to enhanced marketing and promotional activities.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 txBox="1"/>
          <p:nvPr>
            <p:ph idx="1" type="subTitle"/>
          </p:nvPr>
        </p:nvSpPr>
        <p:spPr>
          <a:xfrm>
            <a:off x="5819325" y="1201050"/>
            <a:ext cx="32283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Operational Budget Adjustments: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★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Online Ordering System: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Estimated initial setup cost and monthly maintenance.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★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Supply Chain Optimization: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Budget allocation for potential new suppliers or efficiency improvements.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 txBox="1"/>
          <p:nvPr>
            <p:ph idx="1" type="subTitle"/>
          </p:nvPr>
        </p:nvSpPr>
        <p:spPr>
          <a:xfrm>
            <a:off x="5878975" y="3573525"/>
            <a:ext cx="32283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Contingency Funds and ROI Evaluation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★"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Allocate a portion of the budget for unexpected expenses or market change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★"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Plan to regularly assess the return on investment for each marketing initiative to ensure efficient budget usage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Thank you for your time 😊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idx="1" type="subTitle"/>
          </p:nvPr>
        </p:nvSpPr>
        <p:spPr>
          <a:xfrm>
            <a:off x="383075" y="1908900"/>
            <a:ext cx="24690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Mario’s Background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Established in 1986, Mario's Pizza is a family-run pizzeria in Hoboken, known for its unique baseball theme and commitment to authentic, quality pizza.</a:t>
            </a:r>
            <a:endParaRPr sz="1100"/>
          </a:p>
        </p:txBody>
      </p:sp>
      <p:sp>
        <p:nvSpPr>
          <p:cNvPr id="508" name="Google Shape;508;p38"/>
          <p:cNvSpPr txBox="1"/>
          <p:nvPr>
            <p:ph idx="2" type="subTitle"/>
          </p:nvPr>
        </p:nvSpPr>
        <p:spPr>
          <a:xfrm>
            <a:off x="3284775" y="1908900"/>
            <a:ext cx="24690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the analysis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This analysis aims to evaluate Mario's Pizza's current market position, identify opportunities for growth, and recommend strategic marketing initiatives.</a:t>
            </a:r>
            <a:endParaRPr sz="1100"/>
          </a:p>
        </p:txBody>
      </p:sp>
      <p:sp>
        <p:nvSpPr>
          <p:cNvPr id="509" name="Google Shape;509;p3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0" name="Google Shape;510;p38"/>
          <p:cNvSpPr txBox="1"/>
          <p:nvPr>
            <p:ph idx="3" type="subTitle"/>
          </p:nvPr>
        </p:nvSpPr>
        <p:spPr>
          <a:xfrm>
            <a:off x="6127400" y="1875150"/>
            <a:ext cx="27177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 of the presentation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Target Market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SWOT Analysis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Competitive Landscape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Marketing Goals </a:t>
            </a:r>
            <a:r>
              <a:rPr lang="en" sz="1100"/>
              <a:t>and </a:t>
            </a:r>
            <a:r>
              <a:rPr lang="en" sz="1100"/>
              <a:t>Strategies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Implementation and Budget</a:t>
            </a:r>
            <a:endParaRPr sz="1100"/>
          </a:p>
        </p:txBody>
      </p:sp>
      <p:pic>
        <p:nvPicPr>
          <p:cNvPr id="511" name="Google Shape;5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288" y="212300"/>
            <a:ext cx="1305426" cy="13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>
            <p:ph type="title"/>
          </p:nvPr>
        </p:nvSpPr>
        <p:spPr>
          <a:xfrm>
            <a:off x="1607400" y="354150"/>
            <a:ext cx="59292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Understanding Mario’s Customers</a:t>
            </a:r>
            <a:endParaRPr/>
          </a:p>
        </p:txBody>
      </p:sp>
      <p:sp>
        <p:nvSpPr>
          <p:cNvPr id="517" name="Google Shape;517;p39"/>
          <p:cNvSpPr txBox="1"/>
          <p:nvPr>
            <p:ph idx="2" type="subTitle"/>
          </p:nvPr>
        </p:nvSpPr>
        <p:spPr>
          <a:xfrm>
            <a:off x="897450" y="1485850"/>
            <a:ext cx="24690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Demographics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Families and couples as primary customers.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Strong local and loyal customer base.</a:t>
            </a:r>
            <a:endParaRPr sz="1100"/>
          </a:p>
        </p:txBody>
      </p:sp>
      <p:sp>
        <p:nvSpPr>
          <p:cNvPr id="518" name="Google Shape;518;p39"/>
          <p:cNvSpPr txBox="1"/>
          <p:nvPr>
            <p:ph idx="1" type="subTitle"/>
          </p:nvPr>
        </p:nvSpPr>
        <p:spPr>
          <a:xfrm>
            <a:off x="5969200" y="1505050"/>
            <a:ext cx="24690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Psychographics and Trends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Preference for authentic, family-oriented dining.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Interest in unique themes like Mario's baseball decor.</a:t>
            </a:r>
            <a:endParaRPr sz="1100"/>
          </a:p>
        </p:txBody>
      </p:sp>
      <p:sp>
        <p:nvSpPr>
          <p:cNvPr id="519" name="Google Shape;519;p39"/>
          <p:cNvSpPr txBox="1"/>
          <p:nvPr>
            <p:ph idx="3" type="subTitle"/>
          </p:nvPr>
        </p:nvSpPr>
        <p:spPr>
          <a:xfrm>
            <a:off x="1363350" y="3586850"/>
            <a:ext cx="27177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 of the presentation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Insight into customer preferences for strategic marketing.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Outline of presentation structure.</a:t>
            </a:r>
            <a:endParaRPr sz="11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00" y="1855950"/>
            <a:ext cx="1431600" cy="14316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Mario’s Business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 txBox="1"/>
          <p:nvPr>
            <p:ph idx="1" type="subTitle"/>
          </p:nvPr>
        </p:nvSpPr>
        <p:spPr>
          <a:xfrm>
            <a:off x="237150" y="1579625"/>
            <a:ext cx="29922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positioning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Wide Range of Starters (Veg, Non-veg, Sea-Food)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Variety of Drinks for all age (beer, coke, fresh)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Signature Dishes (Pizza, pasta, salad)</a:t>
            </a:r>
            <a:endParaRPr sz="1100"/>
          </a:p>
        </p:txBody>
      </p:sp>
      <p:sp>
        <p:nvSpPr>
          <p:cNvPr id="527" name="Google Shape;527;p40"/>
          <p:cNvSpPr txBox="1"/>
          <p:nvPr>
            <p:ph idx="4294967295" type="subTitle"/>
          </p:nvPr>
        </p:nvSpPr>
        <p:spPr>
          <a:xfrm>
            <a:off x="5996275" y="1774325"/>
            <a:ext cx="2469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distribution channels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Dine-In Services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Phone Orders.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GrubHub Partnership</a:t>
            </a:r>
            <a:r>
              <a:rPr lang="en" sz="1100"/>
              <a:t>.</a:t>
            </a:r>
            <a:endParaRPr sz="1100"/>
          </a:p>
        </p:txBody>
      </p:sp>
      <p:sp>
        <p:nvSpPr>
          <p:cNvPr id="528" name="Google Shape;528;p40"/>
          <p:cNvSpPr txBox="1"/>
          <p:nvPr>
            <p:ph idx="2" type="subTitle"/>
          </p:nvPr>
        </p:nvSpPr>
        <p:spPr>
          <a:xfrm>
            <a:off x="127525" y="3350750"/>
            <a:ext cx="35319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Pricing strategies</a:t>
            </a:r>
            <a:endParaRPr sz="1100"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★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Great Intro Price: </a:t>
            </a:r>
            <a:r>
              <a:rPr lang="en" sz="1100"/>
              <a:t>Low price on base pizzas and beer($2).</a:t>
            </a:r>
            <a:endParaRPr sz="1100"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Dynamic Adjustments:</a:t>
            </a:r>
            <a:r>
              <a:rPr lang="en" sz="1100"/>
              <a:t> </a:t>
            </a:r>
            <a:r>
              <a:rPr lang="en" sz="1100"/>
              <a:t>Lowering prices on least sold products to boost sale.</a:t>
            </a:r>
            <a:endParaRPr sz="1100"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★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Promotional Pricing: </a:t>
            </a:r>
            <a:r>
              <a:rPr lang="en" sz="1100"/>
              <a:t>special pricing on special events &amp; new platforms to boost sale</a:t>
            </a:r>
            <a:endParaRPr sz="1100"/>
          </a:p>
        </p:txBody>
      </p:sp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b="0" l="-4147" r="-4136" t="-8283"/>
          <a:stretch/>
        </p:blipFill>
        <p:spPr>
          <a:xfrm>
            <a:off x="3856200" y="2201675"/>
            <a:ext cx="1431600" cy="14316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0" name="Google Shape;530;p40"/>
          <p:cNvSpPr txBox="1"/>
          <p:nvPr>
            <p:ph idx="4294967295" type="subTitle"/>
          </p:nvPr>
        </p:nvSpPr>
        <p:spPr>
          <a:xfrm>
            <a:off x="6106525" y="3436050"/>
            <a:ext cx="28314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Promotional</a:t>
            </a:r>
            <a:r>
              <a:rPr b="1" lang="en"/>
              <a:t> Activities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Social Media Campaigns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Promotional Offers.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Running Ads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 sz="1100"/>
              <a:t>Encouraging Customer Review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 txBox="1"/>
          <p:nvPr>
            <p:ph type="title"/>
          </p:nvPr>
        </p:nvSpPr>
        <p:spPr>
          <a:xfrm>
            <a:off x="695250" y="39600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SWOT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665263" y="1365975"/>
            <a:ext cx="1694700" cy="3069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41"/>
          <p:cNvSpPr/>
          <p:nvPr/>
        </p:nvSpPr>
        <p:spPr>
          <a:xfrm>
            <a:off x="2761538" y="1365975"/>
            <a:ext cx="1694700" cy="3069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857813" y="1365975"/>
            <a:ext cx="1694700" cy="30693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6954088" y="1365975"/>
            <a:ext cx="1694700" cy="3069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854863" y="1256400"/>
            <a:ext cx="1315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S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STRENGTH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💪🏻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541" name="Google Shape;541;p41"/>
          <p:cNvSpPr txBox="1"/>
          <p:nvPr/>
        </p:nvSpPr>
        <p:spPr>
          <a:xfrm>
            <a:off x="2951138" y="1155225"/>
            <a:ext cx="1315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w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WEAKNESS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📉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5001963" y="1256400"/>
            <a:ext cx="1406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O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OPPORTUNITY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💡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7143688" y="1214250"/>
            <a:ext cx="1315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T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THREAT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⚠️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495213" y="2428400"/>
            <a:ext cx="18648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Unique Family run authenticity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Niche Beer and pizza Combo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Prime location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2591438" y="2428400"/>
            <a:ext cx="18648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Less insights of Local Competitors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Lack of Large Scale marketing effectiveness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Limited seating capacity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4687713" y="2428400"/>
            <a:ext cx="18648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Expansion during peak hours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Diversifying Menu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Limited seating capacity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6783988" y="2428400"/>
            <a:ext cx="18648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Rising raw material price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Rising labor cost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Competitive Market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/>
          <p:nvPr>
            <p:ph type="title"/>
          </p:nvPr>
        </p:nvSpPr>
        <p:spPr>
          <a:xfrm>
            <a:off x="632175" y="2705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Marketing and Sales Goals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0" y="895950"/>
            <a:ext cx="2909100" cy="300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4" name="Google Shape;554;p42"/>
          <p:cNvSpPr txBox="1"/>
          <p:nvPr/>
        </p:nvSpPr>
        <p:spPr>
          <a:xfrm>
            <a:off x="3003100" y="997400"/>
            <a:ext cx="4350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Increase Lunchtime Business: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Targeting the local workforce and students with special lunchtime offers.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Promote quick-service options to attract time-constrained customers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3001800" y="2054850"/>
            <a:ext cx="42582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Enhance Social Media Presence: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Grow followers and engagement on platforms like Instagram and TikTok.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Implement targeted ads and influencer collaborations to reach a broader audience.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3003100" y="3088650"/>
            <a:ext cx="5156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Enhance Social Media Presence: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Introduce new menu items and limited-time offers to drive sales.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Implement loyalty programs to encourage repeat business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42"/>
          <p:cNvSpPr txBox="1"/>
          <p:nvPr/>
        </p:nvSpPr>
        <p:spPr>
          <a:xfrm>
            <a:off x="440500" y="3937675"/>
            <a:ext cx="3296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Streamline Online Ordering: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 an efficient online ordering system to improve customer convenience. 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Partner with additional delivery services to expand reach.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p42"/>
          <p:cNvSpPr txBox="1"/>
          <p:nvPr/>
        </p:nvSpPr>
        <p:spPr>
          <a:xfrm>
            <a:off x="3736600" y="3937675"/>
            <a:ext cx="3464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Community Engagement: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Increase involvement in local events, particularly those related to baseball.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Offer special deals and promotions tied to local sports events and activities.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3"/>
          <p:cNvPicPr preferRelativeResize="0"/>
          <p:nvPr/>
        </p:nvPicPr>
        <p:blipFill rotWithShape="1">
          <a:blip r:embed="rId3">
            <a:alphaModFix/>
          </a:blip>
          <a:srcRect b="1369" l="14244" r="14244" t="21267"/>
          <a:stretch/>
        </p:blipFill>
        <p:spPr>
          <a:xfrm>
            <a:off x="3564450" y="1521600"/>
            <a:ext cx="2015100" cy="2100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0149">
            <a:off x="3191120" y="1988027"/>
            <a:ext cx="1589583" cy="158959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565" name="Google Shape;565;p43"/>
          <p:cNvSpPr txBox="1"/>
          <p:nvPr>
            <p:ph idx="4294967295" type="subTitle"/>
          </p:nvPr>
        </p:nvSpPr>
        <p:spPr>
          <a:xfrm>
            <a:off x="76950" y="795450"/>
            <a:ext cx="42486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positioning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Emphasize Authenticity:</a:t>
            </a:r>
            <a:r>
              <a:rPr lang="en" sz="1100"/>
              <a:t> Highlight Mario's family-run, traditional approach in all marketing materials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Unique Theme: </a:t>
            </a:r>
            <a:r>
              <a:rPr lang="en" sz="1100"/>
              <a:t>Utilize the baseball theme to        create a distinct brand identity.</a:t>
            </a:r>
            <a:endParaRPr sz="1100"/>
          </a:p>
        </p:txBody>
      </p:sp>
      <p:sp>
        <p:nvSpPr>
          <p:cNvPr id="566" name="Google Shape;566;p43"/>
          <p:cNvSpPr txBox="1"/>
          <p:nvPr>
            <p:ph idx="4294967295" type="subTitle"/>
          </p:nvPr>
        </p:nvSpPr>
        <p:spPr>
          <a:xfrm>
            <a:off x="5507350" y="2585700"/>
            <a:ext cx="37041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lang="en"/>
              <a:t>istribution Enhancement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Streamline Online Ordering:</a:t>
            </a:r>
            <a:r>
              <a:rPr lang="en" sz="1100"/>
              <a:t> Develop an easy-to-use online ordering system to improve customer experience.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Expand Delivery Options: </a:t>
            </a:r>
            <a:r>
              <a:rPr lang="en" sz="1100"/>
              <a:t>Partner with more delivery platforms to increase reach and convenience for customers.</a:t>
            </a:r>
            <a:endParaRPr sz="1100"/>
          </a:p>
        </p:txBody>
      </p:sp>
      <p:sp>
        <p:nvSpPr>
          <p:cNvPr id="567" name="Google Shape;567;p43"/>
          <p:cNvSpPr txBox="1"/>
          <p:nvPr>
            <p:ph idx="4294967295" type="subTitle"/>
          </p:nvPr>
        </p:nvSpPr>
        <p:spPr>
          <a:xfrm>
            <a:off x="76950" y="2196300"/>
            <a:ext cx="36669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Pricing strategies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 Gradual Price Adjustment: </a:t>
            </a:r>
            <a:r>
              <a:rPr lang="en" sz="1100">
                <a:latin typeface="Open Sans Medium"/>
                <a:ea typeface="Open Sans Medium"/>
                <a:cs typeface="Open Sans Medium"/>
                <a:sym typeface="Open Sans Medium"/>
              </a:rPr>
              <a:t>Implement slight price increases while communicating the value and quality of offerings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★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Dynamic Pricing for Specials: </a:t>
            </a:r>
            <a:r>
              <a:rPr lang="en" sz="1100">
                <a:latin typeface="Open Sans Medium"/>
                <a:ea typeface="Open Sans Medium"/>
                <a:cs typeface="Open Sans Medium"/>
                <a:sym typeface="Open Sans Medium"/>
              </a:rPr>
              <a:t>Introduce special deals during low-peak hours to attract more customers.</a:t>
            </a:r>
            <a:endParaRPr sz="1100"/>
          </a:p>
        </p:txBody>
      </p:sp>
      <p:sp>
        <p:nvSpPr>
          <p:cNvPr id="568" name="Google Shape;568;p43"/>
          <p:cNvSpPr txBox="1"/>
          <p:nvPr>
            <p:ph idx="4294967295" type="subTitle"/>
          </p:nvPr>
        </p:nvSpPr>
        <p:spPr>
          <a:xfrm>
            <a:off x="5250700" y="746775"/>
            <a:ext cx="38475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Promotions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Enhanced Social Media Campaigns:</a:t>
            </a:r>
            <a:r>
              <a:rPr lang="en" sz="1100"/>
              <a:t> Intensify presence on Instagram &amp; TikTok with interactive content &amp; influencer partnerships.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Community-Focused Promotions: </a:t>
            </a:r>
            <a:r>
              <a:rPr lang="en" sz="1100"/>
              <a:t>Sponsor local events, especially baseball-related, to reinforce theme &amp; engage the local community.</a:t>
            </a:r>
            <a:endParaRPr sz="1100"/>
          </a:p>
        </p:txBody>
      </p:sp>
      <p:sp>
        <p:nvSpPr>
          <p:cNvPr id="569" name="Google Shape;569;p43"/>
          <p:cNvSpPr txBox="1"/>
          <p:nvPr/>
        </p:nvSpPr>
        <p:spPr>
          <a:xfrm>
            <a:off x="1637700" y="160200"/>
            <a:ext cx="586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Marketing Strategy and Action Plan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70" name="Google Shape;570;p43"/>
          <p:cNvSpPr txBox="1"/>
          <p:nvPr>
            <p:ph idx="4294967295" type="subTitle"/>
          </p:nvPr>
        </p:nvSpPr>
        <p:spPr>
          <a:xfrm>
            <a:off x="76950" y="4033975"/>
            <a:ext cx="7429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positioning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Emphasize Authenticity:</a:t>
            </a:r>
            <a:r>
              <a:rPr lang="en" sz="1100"/>
              <a:t> Highlight Mario's family-run, traditional approach in all marketing materials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b="1" lang="en" sz="1100"/>
              <a:t>Unique Theme Engagement: </a:t>
            </a:r>
            <a:r>
              <a:rPr lang="en" sz="1100"/>
              <a:t>Utilize the baseball theme to create a distinct brand identity.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576" name="Google Shape;576;p44"/>
          <p:cNvSpPr txBox="1"/>
          <p:nvPr>
            <p:ph type="title"/>
          </p:nvPr>
        </p:nvSpPr>
        <p:spPr>
          <a:xfrm>
            <a:off x="3406425" y="632300"/>
            <a:ext cx="45006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Implementation Schedule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4"/>
          <p:cNvSpPr txBox="1"/>
          <p:nvPr>
            <p:ph idx="1" type="subTitle"/>
          </p:nvPr>
        </p:nvSpPr>
        <p:spPr>
          <a:xfrm>
            <a:off x="3355800" y="1217475"/>
            <a:ext cx="57882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Launch of Lunchtime Specials: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Introduce new lunch deals.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Start staff training for quick-service efficiency.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Enhance Social Media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Campaigns: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Roll out targeted Instagram and TikTok campaigns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Begin local influencer collaborations.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Operational Adjustments: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Implement online ordering system.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Assess and adjust pricing strategy based on customer feedback.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Community Engagement Initiatives: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Sponsor local events, especially baseball-related.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Evaluate the effectiveness of marketing strategies and plan adjustments for the next year.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Ongoing: Monitor and Optimize: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Sponsor local events, especially baseball-related.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Evaluate the effectiveness of marketing strategies and plan adjustments for the next year.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type="title"/>
          </p:nvPr>
        </p:nvSpPr>
        <p:spPr>
          <a:xfrm>
            <a:off x="695250" y="443300"/>
            <a:ext cx="77535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Contingency Plans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391088" y="1113600"/>
            <a:ext cx="37851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Market Changes Response: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b="1" lang="en" sz="1000">
                <a:solidFill>
                  <a:schemeClr val="dk2"/>
                </a:solidFill>
              </a:rPr>
              <a:t>Adapt Menu to Economic Shifts:</a:t>
            </a:r>
            <a:r>
              <a:rPr lang="en" sz="1000">
                <a:solidFill>
                  <a:schemeClr val="dk2"/>
                </a:solidFill>
              </a:rPr>
              <a:t> Introduce cost-effective alternatives if ingredient prices rise.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2. </a:t>
            </a:r>
            <a:r>
              <a:rPr b="1" lang="en" sz="1000">
                <a:solidFill>
                  <a:schemeClr val="dk2"/>
                </a:solidFill>
              </a:rPr>
              <a:t>Flexible Pricing Strategy:</a:t>
            </a:r>
            <a:r>
              <a:rPr lang="en" sz="1000">
                <a:solidFill>
                  <a:schemeClr val="dk2"/>
                </a:solidFill>
              </a:rPr>
              <a:t> Adjust prices in response to market conditions while maintaining value perception.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4446113" y="1113600"/>
            <a:ext cx="42780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Sales Goals Not Met: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b="1" lang="en" sz="1000">
                <a:solidFill>
                  <a:schemeClr val="dk2"/>
                </a:solidFill>
              </a:rPr>
              <a:t>Supply Chain Alternatives</a:t>
            </a:r>
            <a:r>
              <a:rPr b="1" lang="en" sz="1000">
                <a:solidFill>
                  <a:schemeClr val="dk2"/>
                </a:solidFill>
              </a:rPr>
              <a:t>:</a:t>
            </a:r>
            <a:r>
              <a:rPr lang="en" sz="1000">
                <a:solidFill>
                  <a:schemeClr val="dk2"/>
                </a:solidFill>
              </a:rPr>
              <a:t> Amplify marketing efforts through additional social media campaigns and local promotions</a:t>
            </a:r>
            <a:r>
              <a:rPr lang="en" sz="1000">
                <a:solidFill>
                  <a:schemeClr val="dk2"/>
                </a:solidFill>
              </a:rPr>
              <a:t>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2. </a:t>
            </a:r>
            <a:r>
              <a:rPr b="1" lang="en" sz="1000">
                <a:solidFill>
                  <a:schemeClr val="dk2"/>
                </a:solidFill>
              </a:rPr>
              <a:t>Flexible Pricing Strategy:</a:t>
            </a:r>
            <a:r>
              <a:rPr lang="en" sz="1000">
                <a:solidFill>
                  <a:schemeClr val="dk2"/>
                </a:solidFill>
              </a:rPr>
              <a:t> Adjust prices in response to market conditions while maintaining value perception.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391088" y="2390475"/>
            <a:ext cx="37851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Operational Challenges</a:t>
            </a:r>
            <a:r>
              <a:rPr b="1" lang="en" sz="1300">
                <a:solidFill>
                  <a:schemeClr val="dk2"/>
                </a:solidFill>
              </a:rPr>
              <a:t>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b="1" lang="en" sz="1000">
                <a:solidFill>
                  <a:schemeClr val="dk2"/>
                </a:solidFill>
              </a:rPr>
              <a:t>Supply Chain Alternatives: </a:t>
            </a:r>
            <a:r>
              <a:rPr lang="en" sz="1000">
                <a:solidFill>
                  <a:schemeClr val="dk2"/>
                </a:solidFill>
              </a:rPr>
              <a:t>Identify backup suppliers to mitigate risks of supply disruptions</a:t>
            </a:r>
            <a:r>
              <a:rPr lang="en" sz="1000">
                <a:solidFill>
                  <a:schemeClr val="dk2"/>
                </a:solidFill>
              </a:rPr>
              <a:t>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2. </a:t>
            </a:r>
            <a:r>
              <a:rPr b="1" lang="en" sz="1000">
                <a:solidFill>
                  <a:schemeClr val="dk2"/>
                </a:solidFill>
              </a:rPr>
              <a:t>Efficient Resource Management: </a:t>
            </a:r>
            <a:r>
              <a:rPr lang="en" sz="1000">
                <a:solidFill>
                  <a:schemeClr val="dk2"/>
                </a:solidFill>
              </a:rPr>
              <a:t>Optimize staff scheduling and energy use to reduce operational costs.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86" name="Google Shape;586;p45"/>
          <p:cNvSpPr txBox="1"/>
          <p:nvPr/>
        </p:nvSpPr>
        <p:spPr>
          <a:xfrm>
            <a:off x="4446113" y="2429775"/>
            <a:ext cx="43068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Digital Presence Setbacks: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b="1" lang="en" sz="1000">
                <a:solidFill>
                  <a:schemeClr val="dk2"/>
                </a:solidFill>
              </a:rPr>
              <a:t>Diversify Online Platforms: </a:t>
            </a:r>
            <a:r>
              <a:rPr lang="en" sz="1000">
                <a:solidFill>
                  <a:schemeClr val="dk2"/>
                </a:solidFill>
              </a:rPr>
              <a:t>Expand online presence beyond Instagram &amp; TikTok to other platforms like Facebook or a dedicated blog.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2. </a:t>
            </a:r>
            <a:r>
              <a:rPr b="1" lang="en" sz="1000">
                <a:solidFill>
                  <a:schemeClr val="dk2"/>
                </a:solidFill>
              </a:rPr>
              <a:t>Efficient Resource Management: </a:t>
            </a:r>
            <a:r>
              <a:rPr lang="en" sz="1000">
                <a:solidFill>
                  <a:schemeClr val="dk2"/>
                </a:solidFill>
              </a:rPr>
              <a:t>Optimize staff scheduling and energy use to reduce operational costs.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1289875" y="3745950"/>
            <a:ext cx="75096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Community Engagement Obstacles: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b="1" lang="en" sz="1000">
                <a:solidFill>
                  <a:schemeClr val="dk2"/>
                </a:solidFill>
              </a:rPr>
              <a:t>Virtual Community Events:</a:t>
            </a:r>
            <a:r>
              <a:rPr lang="en" sz="1000">
                <a:solidFill>
                  <a:schemeClr val="dk2"/>
                </a:solidFill>
              </a:rPr>
              <a:t> In case of limitations on physical gatherings, host online events or virtual cook-alongs.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2. </a:t>
            </a:r>
            <a:r>
              <a:rPr b="1" lang="en" sz="1000">
                <a:solidFill>
                  <a:schemeClr val="dk2"/>
                </a:solidFill>
              </a:rPr>
              <a:t>Collaborate with Local Businesses:</a:t>
            </a:r>
            <a:r>
              <a:rPr lang="en" sz="1000">
                <a:solidFill>
                  <a:schemeClr val="dk2"/>
                </a:solidFill>
              </a:rPr>
              <a:t> Partner with other Hoboken businesses for cross-promotional activities.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